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5" r:id="rId10"/>
    <p:sldId id="265" r:id="rId11"/>
    <p:sldId id="266" r:id="rId12"/>
    <p:sldId id="267" r:id="rId13"/>
    <p:sldId id="268" r:id="rId14"/>
    <p:sldId id="278" r:id="rId15"/>
    <p:sldId id="279" r:id="rId16"/>
    <p:sldId id="277" r:id="rId17"/>
    <p:sldId id="269" r:id="rId18"/>
    <p:sldId id="270" r:id="rId19"/>
    <p:sldId id="276" r:id="rId20"/>
    <p:sldId id="271" r:id="rId21"/>
    <p:sldId id="272" r:id="rId22"/>
    <p:sldId id="273" r:id="rId23"/>
    <p:sldId id="274" r:id="rId24"/>
    <p:sldId id="282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media5.picsearch.com/is?E8O08sFeQY78P1IEsdiia6vxwwY9TSLdqCpSlxMnUK8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2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8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20.jpeg" Type="http://schemas.openxmlformats.org/officeDocument/2006/relationships/image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7" Target="../media/image30.jpeg" Type="http://schemas.openxmlformats.org/officeDocument/2006/relationships/image"/><Relationship Id="rId2" Target="../media/image25.jpeg" Type="http://schemas.openxmlformats.org/officeDocument/2006/relationships/image"/><Relationship Id="rId1" Target="../slideLayouts/slideLayout1.xml" Type="http://schemas.openxmlformats.org/officeDocument/2006/relationships/slideLayout"/><Relationship Id="rId6" Target="../media/image29.jpeg" Type="http://schemas.openxmlformats.org/officeDocument/2006/relationships/image"/><Relationship Id="rId5" Target="../media/image28.jpeg" Type="http://schemas.openxmlformats.org/officeDocument/2006/relationships/image"/><Relationship Id="rId4" Target="../media/image27.jpe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2" Target="../media/image3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2" Target="../media/image3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 ?><Relationships xmlns="http://schemas.openxmlformats.org/package/2006/relationships"><Relationship Id="rId3" Target="../media/image34.jpeg" Type="http://schemas.openxmlformats.org/officeDocument/2006/relationships/image"/><Relationship Id="rId2" Target="../media/image33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 ?><Relationships xmlns="http://schemas.openxmlformats.org/package/2006/relationships"><Relationship Id="rId3" Target="../media/image36.jpeg" Type="http://schemas.openxmlformats.org/officeDocument/2006/relationships/image"/><Relationship Id="rId2" Target="../media/image35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 ?><Relationships xmlns="http://schemas.openxmlformats.org/package/2006/relationships"><Relationship Id="rId2" Target="../media/image37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5.xml.rels><?xml version="1.0" encoding="UTF-8" standalone="yes" ?><Relationships xmlns="http://schemas.openxmlformats.org/package/2006/relationships"><Relationship Id="rId2" Target="../media/image38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13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 Бобр - строитель»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5157192"/>
            <a:ext cx="5364088" cy="1080120"/>
          </a:xfrm>
        </p:spPr>
        <p:txBody>
          <a:bodyPr>
            <a:normAutofit/>
          </a:bodyPr>
          <a:lstStyle/>
          <a:p>
            <a:pPr algn="l"/>
            <a:r>
              <a:rPr lang="ru-RU" sz="2100" b="1" dirty="0" smtClean="0">
                <a:solidFill>
                  <a:schemeClr val="bg1"/>
                </a:solidFill>
              </a:rPr>
              <a:t>Автор:</a:t>
            </a:r>
            <a:r>
              <a:rPr lang="en-US" sz="2100" b="1" dirty="0" smtClean="0">
                <a:solidFill>
                  <a:schemeClr val="bg1"/>
                </a:solidFill>
              </a:rPr>
              <a:t> </a:t>
            </a:r>
            <a:r>
              <a:rPr lang="ru-RU" sz="2100" b="1" dirty="0" smtClean="0">
                <a:solidFill>
                  <a:schemeClr val="bg1"/>
                </a:solidFill>
              </a:rPr>
              <a:t>Матвеева  </a:t>
            </a:r>
            <a:r>
              <a:rPr lang="ru-RU" sz="2100" b="1" dirty="0" err="1" smtClean="0">
                <a:solidFill>
                  <a:schemeClr val="bg1"/>
                </a:solidFill>
              </a:rPr>
              <a:t>Анжелика</a:t>
            </a:r>
            <a:r>
              <a:rPr lang="ru-RU" sz="2100" b="1" dirty="0" smtClean="0">
                <a:solidFill>
                  <a:schemeClr val="bg1"/>
                </a:solidFill>
              </a:rPr>
              <a:t>  Леонтьевна</a:t>
            </a:r>
          </a:p>
          <a:p>
            <a:pPr algn="l"/>
            <a:r>
              <a:rPr lang="ru-RU" sz="2100" b="1" dirty="0" smtClean="0">
                <a:solidFill>
                  <a:schemeClr val="bg1"/>
                </a:solidFill>
              </a:rPr>
              <a:t>учитель начальных классов</a:t>
            </a:r>
          </a:p>
          <a:p>
            <a:pPr algn="l"/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27584" y="1355576"/>
            <a:ext cx="49320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260648"/>
            <a:ext cx="57679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50800"/>
                <a:solidFill>
                  <a:srgbClr val="002060"/>
                </a:solidFill>
              </a:rPr>
              <a:t>Знакомые    незнакомцы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0"/>
            <a:ext cx="496855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 Задние лапы имеют перепонки, как у уток, гусей и других водоплавающих птиц. Получается, что бобр, как будто, обут в ласты. Перепонки позволяют ему очень быстро плавать и легко нырять. Передние лапы устроены совершено иначе.  Это позволяет им успешно брать в лапы ветки и молодые побеги и манипулировать ими, а также для утепления обмазывать илом и глиной стенки своих хаток. Они умудряются так хорошо утеплять стенки своих домиков, что внутри даже в сильные морозы сохраняется плюсовая температура.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88639"/>
            <a:ext cx="2442777" cy="3187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post-7676-12698890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056" y="3429000"/>
            <a:ext cx="2519830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79928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Существует два вида современных бобров: </a:t>
            </a:r>
            <a:r>
              <a:rPr lang="ru-RU" sz="2400" dirty="0" smtClean="0">
                <a:solidFill>
                  <a:srgbClr val="FF0000"/>
                </a:solidFill>
              </a:rPr>
              <a:t>обыкновенный (европейский)</a:t>
            </a:r>
            <a:r>
              <a:rPr lang="ru-RU" sz="2400" dirty="0" smtClean="0">
                <a:solidFill>
                  <a:schemeClr val="bg1"/>
                </a:solidFill>
              </a:rPr>
              <a:t>, обитающий на территории России и </a:t>
            </a:r>
            <a:r>
              <a:rPr lang="ru-RU" sz="2400" dirty="0" smtClean="0">
                <a:solidFill>
                  <a:srgbClr val="FF0000"/>
                </a:solidFill>
              </a:rPr>
              <a:t>канадский</a:t>
            </a:r>
            <a:r>
              <a:rPr lang="ru-RU" sz="2400" dirty="0" smtClean="0">
                <a:solidFill>
                  <a:schemeClr val="bg1"/>
                </a:solidFill>
              </a:rPr>
              <a:t>, распространенный в Северной Америке. Несмотря на внешнее сходство и общность повадок, два этих вида имеют серьезные отличия на генетическом уровне, вследствие чего они не могут скрещиваться между собой.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3" name="Picture 26" descr="http://media5.picsearch.com/is?E8O08sFeQY78P1IEsdiia6vxwwY9TSLdqCpSlxMnUK8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611560" y="2852936"/>
            <a:ext cx="25558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39552" y="6093296"/>
            <a:ext cx="26677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Бобр Европейский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" name="Picture 27" descr="бобер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708920"/>
            <a:ext cx="2916237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228184" y="6093296"/>
            <a:ext cx="23060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Бобр Канадский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969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Вся жизнь бобра неразрывно связана с водой. Они строят два типа жилищ: хатки и норы в обрывистых берегах, вход в которые располагается под водой. Бобры не любят широких полноводных рек, потому что у них недостаточно сил для преодоления сильного течения. Поэтому грызунам по вкусу медленные речки, пруды и озера. Упорные строители могут и сами создать себе подходящие условия. Для того, чтобы сделать течение медленнее и добиться необходимого уровня воды, бобры строят плотины. 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68960"/>
            <a:ext cx="3600400" cy="27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8880" y="2708920"/>
            <a:ext cx="2985120" cy="223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40005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51920" y="476672"/>
            <a:ext cx="13131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Нора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s640x4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52496" y="1371658"/>
            <a:ext cx="7219904" cy="54149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zq22.jpg" id="4" name="Рисунок 3"/>
          <p:cNvPicPr>
            <a:picLocks noChangeAspect="1"/>
          </p:cNvPicPr>
          <p:nvPr/>
        </p:nvPicPr>
        <p:blipFill>
          <a:blip cstate="print" r:embed="rId2"/>
          <a:srcRect b="-54"/>
          <a:stretch>
            <a:fillRect/>
          </a:stretch>
        </p:blipFill>
        <p:spPr>
          <a:xfrm>
            <a:off x="683568" y="1556792"/>
            <a:ext cx="7953972" cy="5072098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707904" y="332656"/>
            <a:ext cx="14149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mtClean="0" sz="4000">
                <a:solidFill>
                  <a:srgbClr val="002060"/>
                </a:solidFill>
              </a:rPr>
              <a:t>Хатка</a:t>
            </a:r>
            <a:endParaRPr dirty="0" lang="ru-RU" sz="400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19872" y="188640"/>
            <a:ext cx="20707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Плотина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2de40e0d504f583cda7465979f958a98_2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836712"/>
            <a:ext cx="7168025" cy="57344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60648"/>
            <a:ext cx="62281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Под водой эти звери могут находиться до 15 минут, благодаря большим легким и печени.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0243" name="Picture 3" descr="C:\Users\Позитроника\Desktop\Castorocau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340768"/>
            <a:ext cx="4752528" cy="52411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Бобры питаются исключительно </a:t>
            </a:r>
            <a:r>
              <a:rPr lang="ru-RU" sz="2400" dirty="0" smtClean="0">
                <a:solidFill>
                  <a:srgbClr val="FF0000"/>
                </a:solidFill>
              </a:rPr>
              <a:t>растительной пищей</a:t>
            </a:r>
            <a:r>
              <a:rPr lang="ru-RU" sz="2400" dirty="0" smtClean="0">
                <a:solidFill>
                  <a:schemeClr val="bg1"/>
                </a:solidFill>
              </a:rPr>
              <a:t>: ветками, молодыми побегами, рогозом, кувшинкой, ирисами. </a:t>
            </a:r>
            <a:r>
              <a:rPr lang="ru-RU" sz="2400" u="sng" dirty="0" smtClean="0">
                <a:solidFill>
                  <a:schemeClr val="bg1"/>
                </a:solidFill>
              </a:rPr>
              <a:t>Интересно,</a:t>
            </a:r>
            <a:r>
              <a:rPr lang="ru-RU" sz="2400" dirty="0" smtClean="0">
                <a:solidFill>
                  <a:schemeClr val="bg1"/>
                </a:solidFill>
              </a:rPr>
              <a:t> что в природе не существует хищников, которые охотились бы на бобров и питались ими.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44824"/>
            <a:ext cx="3707904" cy="254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1844824"/>
            <a:ext cx="2489211" cy="2439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8742" y="4446556"/>
            <a:ext cx="3215258" cy="2411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00582" y="4581128"/>
            <a:ext cx="2816749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916832"/>
            <a:ext cx="210023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f_482bd74b95a9b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4509120"/>
            <a:ext cx="2943867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0"/>
            <a:ext cx="83529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Бобр – однолюб и пары у них создаются на всю жизнь. Кроме того, они живут большими семьями из пяти-восьми особей. Наиболее активны зверьки по ночам и в сумерках, днем они обычно отдыхают, не выходя из своего жилища. Бобры не впадают в спячку, у них зимой как раз начинается брачный сезон. 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916832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55576" y="1772816"/>
            <a:ext cx="622927" cy="4910960"/>
          </a:xfrm>
          <a:prstGeom prst="rect">
            <a:avLst/>
          </a:prstGeom>
        </p:spPr>
        <p:txBody>
          <a:bodyPr vert="wordArtVert"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Семья бобр</a:t>
            </a:r>
            <a:r>
              <a:rPr lang="ru-RU" sz="2400" b="1" dirty="0" smtClean="0">
                <a:solidFill>
                  <a:schemeClr val="bg1"/>
                </a:solidFill>
              </a:rPr>
              <a:t>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332656"/>
            <a:ext cx="83529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 Детеныши рождаются гораздо более самостоятельными, чем у других млекопитающих. Они рождаются в пушистых шубках и уже через несколько дней могут плавать.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556792"/>
            <a:ext cx="5682208" cy="440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592" y="1052736"/>
            <a:ext cx="915122" cy="4439805"/>
          </a:xfrm>
          <a:prstGeom prst="rect">
            <a:avLst/>
          </a:prstGeom>
        </p:spPr>
        <p:txBody>
          <a:bodyPr vert="wordArtVert" wrap="non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ЗАДАЧИ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339752" y="692696"/>
            <a:ext cx="1526258" cy="1327042"/>
          </a:xfrm>
          <a:prstGeom prst="ellipse">
            <a:avLst/>
          </a:prstGeom>
          <a:blipFill rotWithShape="0">
            <a:blip r:embed="rId2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Овал 6"/>
          <p:cNvSpPr/>
          <p:nvPr/>
        </p:nvSpPr>
        <p:spPr>
          <a:xfrm>
            <a:off x="2195736" y="2636912"/>
            <a:ext cx="1694102" cy="1327042"/>
          </a:xfrm>
          <a:prstGeom prst="ellipse">
            <a:avLst/>
          </a:prstGeom>
          <a:blipFill rotWithShape="0">
            <a:blip r:embed="rId3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Овал 7"/>
          <p:cNvSpPr/>
          <p:nvPr/>
        </p:nvSpPr>
        <p:spPr>
          <a:xfrm>
            <a:off x="2267744" y="4797152"/>
            <a:ext cx="1494886" cy="1327042"/>
          </a:xfrm>
          <a:prstGeom prst="ellipse">
            <a:avLst/>
          </a:prstGeom>
          <a:blipFill rotWithShape="0">
            <a:blip r:embed="rId4" cstate="print"/>
            <a:stretch>
              <a:fillRect/>
            </a:stretch>
          </a:blip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Прямоугольник 10"/>
          <p:cNvSpPr/>
          <p:nvPr/>
        </p:nvSpPr>
        <p:spPr>
          <a:xfrm>
            <a:off x="4139952" y="548680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-  формировать у  учащихся знания о взаимосвязи   животных с внешними условиями, их приспособленности к среде обитания, зависимости жизни от деятельности человека;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3968" y="3140968"/>
            <a:ext cx="37809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-  расширять кругозор учащихся;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67944" y="501317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- </a:t>
            </a:r>
            <a:r>
              <a:rPr lang="ru-RU" sz="2000" dirty="0" smtClean="0">
                <a:solidFill>
                  <a:schemeClr val="bg1"/>
                </a:solidFill>
              </a:rPr>
              <a:t>воспитывать интерес к познанию мира природы; 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89644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Жить семейными группами бобрам удобнее по многим причинам. </a:t>
            </a:r>
            <a:r>
              <a:rPr lang="ru-RU" sz="2400" dirty="0" smtClean="0">
                <a:solidFill>
                  <a:srgbClr val="FF0000"/>
                </a:solidFill>
              </a:rPr>
              <a:t>Во-первых</a:t>
            </a:r>
            <a:r>
              <a:rPr lang="ru-RU" sz="2400" dirty="0" smtClean="0">
                <a:solidFill>
                  <a:schemeClr val="bg1"/>
                </a:solidFill>
              </a:rPr>
              <a:t>, расселение затрудняется тем, что количество подходящих мест не так уже велико. </a:t>
            </a:r>
            <a:r>
              <a:rPr lang="ru-RU" sz="2400" dirty="0" smtClean="0">
                <a:solidFill>
                  <a:srgbClr val="FF0000"/>
                </a:solidFill>
              </a:rPr>
              <a:t>Во-вторых,</a:t>
            </a:r>
            <a:r>
              <a:rPr lang="ru-RU" sz="2400" dirty="0" smtClean="0">
                <a:solidFill>
                  <a:schemeClr val="bg1"/>
                </a:solidFill>
              </a:rPr>
              <a:t> для того, чтобы научиться строить плотины, молодым бобрам нужно прожить с родителями не менее двух-трех лет. </a:t>
            </a:r>
            <a:r>
              <a:rPr lang="ru-RU" sz="2400" dirty="0" smtClean="0">
                <a:solidFill>
                  <a:srgbClr val="FF0000"/>
                </a:solidFill>
              </a:rPr>
              <a:t>В – третьих</a:t>
            </a:r>
            <a:r>
              <a:rPr lang="ru-RU" sz="2400" dirty="0" smtClean="0">
                <a:solidFill>
                  <a:schemeClr val="bg1"/>
                </a:solidFill>
              </a:rPr>
              <a:t>, валить деревья и строить хатки, каналы, плотины, запасать корм на зиму бобрам гораздо удобнее сообща.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140968"/>
            <a:ext cx="47625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140968"/>
            <a:ext cx="3822833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0"/>
            <a:ext cx="70482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Влияние бобров на экологическую ситуацию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92696"/>
            <a:ext cx="896448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Появление бобров в реках и особенно постройка ими запруд оказывает благоприятное воздействие на экологию. </a:t>
            </a:r>
          </a:p>
          <a:p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556792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dirty="0" smtClean="0">
                <a:solidFill>
                  <a:schemeClr val="bg1"/>
                </a:solidFill>
              </a:rPr>
              <a:t>В образовавшемся разливе поселяются многочисленные моллюски и водные насекомые, которые в свою очередь привлекают выхухолей и водоплавающих птиц.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708920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dirty="0" smtClean="0">
                <a:solidFill>
                  <a:schemeClr val="bg1"/>
                </a:solidFill>
              </a:rPr>
              <a:t>Птицы на лапках приносят рыбью икру. Рыба, оказавшись в благоприятных условиях, начинает размножаться.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3501008"/>
            <a:ext cx="87129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dirty="0" smtClean="0">
                <a:solidFill>
                  <a:schemeClr val="bg1"/>
                </a:solidFill>
              </a:rPr>
              <a:t>Поваленные бобрами деревья служат кормом для зайцев и многих копытных, которые обгладывают кору со стволов и ветвей.</a:t>
            </a:r>
          </a:p>
          <a:p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4581128"/>
            <a:ext cx="896448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dirty="0" smtClean="0">
                <a:solidFill>
                  <a:schemeClr val="bg1"/>
                </a:solidFill>
              </a:rPr>
              <a:t>Сок, вытекающий весной из подточенных деревьев, любят бабочки и муравьи, вслед за которыми появляются птицы.</a:t>
            </a:r>
          </a:p>
          <a:p>
            <a:pPr>
              <a:buFont typeface="Arial" charset="0"/>
              <a:buChar char="•"/>
            </a:pPr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5445224"/>
            <a:ext cx="8892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dirty="0" smtClean="0">
                <a:solidFill>
                  <a:schemeClr val="bg1"/>
                </a:solidFill>
              </a:rPr>
              <a:t>Защитой бобров пользуются выхухоли, в их хатках вместе с хозяевами часто поселяются ондатры. Запруды способствуют очистке воды, уменьшая её мутность; в них задерживается ил.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Бобры издавна добываются ради своего красивого и прочного меха. Помимо ценной пушнины, они дают бобровую струю, используемую в парфюмерии и медицине. Мясо бобров съедобно; между тем, они являются природными носителями возбудителей сальмонеллёза.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96952"/>
            <a:ext cx="55911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6025" y="1916832"/>
            <a:ext cx="284797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2276872"/>
            <a:ext cx="66064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Как известно, бобры добры. Добротою бобры полны.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Если хочешь себе добра,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Надо просто позвать бобра.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Если ты без бобра добр, 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Значит сам ты в душе бобр.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620688"/>
            <a:ext cx="37426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скороговорка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507611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404664"/>
            <a:ext cx="46400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Разгадай  кроссворд</a:t>
            </a:r>
            <a:endParaRPr lang="ru-RU" sz="4000" dirty="0">
              <a:solidFill>
                <a:srgbClr val="FF0000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572000" y="1916832"/>
            <a:ext cx="0" cy="29523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5292080" y="1988840"/>
            <a:ext cx="0" cy="288032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411760" y="1988840"/>
            <a:ext cx="3600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851920" y="2708920"/>
            <a:ext cx="3600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411760" y="3429000"/>
            <a:ext cx="504056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411760" y="4149080"/>
            <a:ext cx="36004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1520" y="4149080"/>
            <a:ext cx="21602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51520" y="4869160"/>
            <a:ext cx="504056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012160" y="1988840"/>
            <a:ext cx="0" cy="21602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732240" y="2708920"/>
            <a:ext cx="0" cy="7200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452320" y="2708920"/>
            <a:ext cx="0" cy="7200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851920" y="1988840"/>
            <a:ext cx="0" cy="280831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2411760" y="1988840"/>
            <a:ext cx="0" cy="72008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2483768" y="2708920"/>
            <a:ext cx="144016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131840" y="1988840"/>
            <a:ext cx="0" cy="7200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2411760" y="3429000"/>
            <a:ext cx="0" cy="13681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3131840" y="3429000"/>
            <a:ext cx="0" cy="144016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251520" y="4149080"/>
            <a:ext cx="0" cy="7200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971600" y="4149080"/>
            <a:ext cx="0" cy="7200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1691680" y="4149080"/>
            <a:ext cx="0" cy="7200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483768" y="1988840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Б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203848" y="1988840"/>
            <a:ext cx="5245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О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923928" y="1988840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Б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716016" y="1988840"/>
            <a:ext cx="4491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Р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364088" y="1988840"/>
            <a:ext cx="5757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Ы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995936" y="2708920"/>
            <a:ext cx="4491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Р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716016" y="2708920"/>
            <a:ext cx="434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Е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508104" y="2708920"/>
            <a:ext cx="4283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З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56176" y="2708920"/>
            <a:ext cx="5116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Ц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804248" y="2708920"/>
            <a:ext cx="5757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Ы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555776" y="3429000"/>
            <a:ext cx="450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Х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275856" y="3429000"/>
            <a:ext cx="4812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А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995936" y="3429000"/>
            <a:ext cx="434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Т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716016" y="3429000"/>
            <a:ext cx="463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К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364088" y="3429000"/>
            <a:ext cx="4812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А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95536" y="4149080"/>
            <a:ext cx="503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П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43608" y="4149080"/>
            <a:ext cx="4972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Л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763688" y="4149080"/>
            <a:ext cx="5245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О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483768" y="4149080"/>
            <a:ext cx="434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Т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275856" y="4149080"/>
            <a:ext cx="5132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И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995936" y="4149080"/>
            <a:ext cx="503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Н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716016" y="4149080"/>
            <a:ext cx="4812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691680" y="198884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</a:rPr>
              <a:t>1</a:t>
            </a:r>
            <a:endParaRPr lang="ru-RU" sz="4400" dirty="0">
              <a:solidFill>
                <a:srgbClr val="00B05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203848" y="263691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</a:rPr>
              <a:t>2</a:t>
            </a:r>
            <a:endParaRPr lang="ru-RU" sz="4400" dirty="0">
              <a:solidFill>
                <a:srgbClr val="00B05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619672" y="3356992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</a:rPr>
              <a:t>3</a:t>
            </a:r>
            <a:endParaRPr lang="ru-RU" sz="4400" dirty="0">
              <a:solidFill>
                <a:srgbClr val="00B05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0" y="486916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B050"/>
                </a:solidFill>
              </a:rPr>
              <a:t>4</a:t>
            </a:r>
            <a:endParaRPr lang="ru-RU" sz="4400" dirty="0">
              <a:solidFill>
                <a:srgbClr val="00B05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644008" y="1124744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7030A0"/>
                </a:solidFill>
              </a:rPr>
              <a:t>5</a:t>
            </a:r>
            <a:endParaRPr lang="ru-RU" sz="4400" dirty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059347"/>
            <a:ext cx="2879601" cy="2525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9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49" grpId="1"/>
      <p:bldP spid="50" grpId="0"/>
      <p:bldP spid="51" grpId="0"/>
      <p:bldP spid="52" grpId="0"/>
      <p:bldP spid="52" grpId="1"/>
      <p:bldP spid="53" grpId="0"/>
      <p:bldP spid="54" grpId="0"/>
      <p:bldP spid="55" grpId="0"/>
      <p:bldP spid="56" grpId="0"/>
      <p:bldP spid="57" grpId="0"/>
      <p:bldP spid="58" grpId="0"/>
      <p:bldP spid="59" grpId="0"/>
      <p:bldP spid="59" grpId="1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7" grpId="1"/>
      <p:bldP spid="68" grpId="0"/>
      <p:bldP spid="69" grpId="0"/>
      <p:bldP spid="70" grpId="0"/>
      <p:bldP spid="71" grpId="0"/>
      <p:bldP spid="7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2132856"/>
            <a:ext cx="547778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Arial Black" pitchFamily="34" charset="0"/>
              </a:rPr>
              <a:t>м</a:t>
            </a:r>
            <a:r>
              <a:rPr lang="ru-RU" sz="8000" dirty="0" smtClean="0">
                <a:solidFill>
                  <a:srgbClr val="FFFF00"/>
                </a:solidFill>
                <a:latin typeface="Arial Black" pitchFamily="34" charset="0"/>
              </a:rPr>
              <a:t>о</a:t>
            </a:r>
            <a:r>
              <a:rPr lang="ru-RU" sz="8000" dirty="0" smtClean="0">
                <a:solidFill>
                  <a:srgbClr val="00B050"/>
                </a:solidFill>
                <a:latin typeface="Arial Black" pitchFamily="34" charset="0"/>
              </a:rPr>
              <a:t>л</a:t>
            </a:r>
            <a:r>
              <a:rPr lang="ru-RU" sz="8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 Black" pitchFamily="34" charset="0"/>
              </a:rPr>
              <a:t>о</a:t>
            </a:r>
            <a:r>
              <a:rPr lang="ru-RU" sz="8000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д</a:t>
            </a:r>
            <a:r>
              <a:rPr lang="ru-RU" sz="8000" dirty="0" smtClean="0">
                <a:solidFill>
                  <a:srgbClr val="7030A0"/>
                </a:solidFill>
                <a:latin typeface="Arial Black" pitchFamily="34" charset="0"/>
              </a:rPr>
              <a:t>ц</a:t>
            </a:r>
            <a:r>
              <a:rPr lang="ru-RU" sz="8000" dirty="0" smtClean="0">
                <a:solidFill>
                  <a:srgbClr val="FFC000"/>
                </a:solidFill>
                <a:latin typeface="Arial Black" pitchFamily="34" charset="0"/>
              </a:rPr>
              <a:t>ы</a:t>
            </a:r>
            <a:endParaRPr lang="ru-RU" sz="8000" dirty="0">
              <a:solidFill>
                <a:srgbClr val="FFC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836712"/>
            <a:ext cx="653447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В тихой заводи речной,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 В знатной шубе меховой,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 Плотины строят мастера,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 Без молотка и топора,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 Из берез, ольхи, осины,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 Из сучков, травы и глины,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 Трудолюбивы  и бодры,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 Строители плотин…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35896" y="5517232"/>
            <a:ext cx="17299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 Бобры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5" y="332657"/>
            <a:ext cx="3057525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592" y="4653136"/>
            <a:ext cx="6872202" cy="132343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-  Почему   бобра   называют – 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строителем  </a:t>
            </a:r>
            <a:r>
              <a:rPr lang="ru-RU" sz="4000" dirty="0" smtClean="0">
                <a:solidFill>
                  <a:schemeClr val="bg1"/>
                </a:solidFill>
              </a:rPr>
              <a:t>?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452320" y="1124744"/>
            <a:ext cx="1075936" cy="2400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5000" dirty="0" smtClean="0">
                <a:solidFill>
                  <a:srgbClr val="FF0000"/>
                </a:solidFill>
              </a:rPr>
              <a:t>?</a:t>
            </a:r>
            <a:endParaRPr lang="ru-RU" sz="150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0375"/>
            <a:ext cx="5976664" cy="4482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052736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Слово «бобр» унаследовано из </a:t>
            </a:r>
            <a:r>
              <a:rPr lang="ru-RU" sz="2400" dirty="0" err="1" smtClean="0">
                <a:solidFill>
                  <a:schemeClr val="bg1"/>
                </a:solidFill>
              </a:rPr>
              <a:t>праиндоевропейского</a:t>
            </a:r>
            <a:r>
              <a:rPr lang="ru-RU" sz="2400" dirty="0" smtClean="0">
                <a:solidFill>
                  <a:schemeClr val="bg1"/>
                </a:solidFill>
              </a:rPr>
              <a:t> языка ( </a:t>
            </a:r>
            <a:r>
              <a:rPr lang="ru-RU" sz="2400" dirty="0" err="1" smtClean="0">
                <a:solidFill>
                  <a:schemeClr val="bg1"/>
                </a:solidFill>
              </a:rPr>
              <a:t>Biber</a:t>
            </a:r>
            <a:r>
              <a:rPr lang="ru-RU" sz="2400" dirty="0" smtClean="0">
                <a:solidFill>
                  <a:schemeClr val="bg1"/>
                </a:solidFill>
              </a:rPr>
              <a:t>;  </a:t>
            </a:r>
            <a:r>
              <a:rPr lang="ru-RU" sz="2400" dirty="0" err="1" smtClean="0">
                <a:solidFill>
                  <a:schemeClr val="bg1"/>
                </a:solidFill>
              </a:rPr>
              <a:t>Bėbros</a:t>
            </a:r>
            <a:r>
              <a:rPr lang="ru-RU" sz="2400" dirty="0" smtClean="0">
                <a:solidFill>
                  <a:schemeClr val="bg1"/>
                </a:solidFill>
              </a:rPr>
              <a:t>), образовано неполным удвоением названия коричневого цвета. </a:t>
            </a:r>
          </a:p>
          <a:p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Согласно лингвистическим источникам 1961 года, слово </a:t>
            </a:r>
            <a:r>
              <a:rPr lang="ru-RU" sz="2400" dirty="0" smtClean="0">
                <a:solidFill>
                  <a:srgbClr val="FF0000"/>
                </a:solidFill>
              </a:rPr>
              <a:t>бобр</a:t>
            </a:r>
            <a:r>
              <a:rPr lang="ru-RU" sz="2400" dirty="0" smtClean="0">
                <a:solidFill>
                  <a:schemeClr val="bg1"/>
                </a:solidFill>
              </a:rPr>
              <a:t> должно употребляться в значении животного из отряда грызунов с ценным мехом.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0648"/>
            <a:ext cx="226215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Название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356992"/>
            <a:ext cx="460851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80728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Впервые бобры появляются в Азии. 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Наиболее известные из вымерших бобров — это гиганты времён плейстоцена, сибирский </a:t>
            </a:r>
            <a:r>
              <a:rPr lang="ru-RU" sz="2400" dirty="0" err="1" smtClean="0">
                <a:solidFill>
                  <a:schemeClr val="bg1"/>
                </a:solidFill>
              </a:rPr>
              <a:t>Trogontherium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cuvieri</a:t>
            </a:r>
            <a:r>
              <a:rPr lang="ru-RU" sz="2400" dirty="0" smtClean="0">
                <a:solidFill>
                  <a:schemeClr val="bg1"/>
                </a:solidFill>
              </a:rPr>
              <a:t> и североамериканский </a:t>
            </a:r>
            <a:r>
              <a:rPr lang="ru-RU" sz="2400" dirty="0" err="1" smtClean="0">
                <a:solidFill>
                  <a:schemeClr val="bg1"/>
                </a:solidFill>
              </a:rPr>
              <a:t>Castoroides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ohioensis</a:t>
            </a:r>
            <a:r>
              <a:rPr lang="ru-RU" sz="2400" dirty="0" smtClean="0">
                <a:solidFill>
                  <a:schemeClr val="bg1"/>
                </a:solidFill>
              </a:rPr>
              <a:t>. Рост последнего, судя по размерам черепа, достигал 2,75 м, а масса 350 кг.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60648"/>
            <a:ext cx="3714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Происхождение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56992"/>
            <a:ext cx="2888729" cy="299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3429000"/>
            <a:ext cx="571500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31197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Внешний вид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80728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Бобры – одни из самых крупных грызунов на земле. По весу они занимают второе место и достигают тридцати двух килограммов веса.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420888"/>
            <a:ext cx="6096000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0"/>
            <a:ext cx="89644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Это животное имеет  приспособления для плавания и строительства – самозатачивающиеся зубы-резцы и широкий, плоский, лишенный шерсти, напоминающий весло хвост. Хвост служит не только для плавания, но и для подачи сигналов тревоги. Обнаружив опасность, бобр хлопает хвостом и ныряет. Сигнал слышат все бобры в округе.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4689" y="1916832"/>
            <a:ext cx="3919311" cy="2581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36912"/>
            <a:ext cx="4176464" cy="3837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4091193"/>
            <a:ext cx="4166021" cy="276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934</Words>
  <Application>Microsoft Office PowerPoint</Application>
  <PresentationFormat>Экран (4:3)</PresentationFormat>
  <Paragraphs>87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« Бобр - строитель»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Позитроника</dc:creator>
  <cp:lastModifiedBy>soft</cp:lastModifiedBy>
  <cp:revision>35</cp:revision>
  <dcterms:created xsi:type="dcterms:W3CDTF">2014-12-04T13:27:35Z</dcterms:created>
  <dcterms:modified xsi:type="dcterms:W3CDTF">2021-12-23T05:48:00Z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1267839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